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3" r:id="rId15"/>
    <p:sldId id="274" r:id="rId16"/>
    <p:sldId id="275" r:id="rId17"/>
    <p:sldId id="276" r:id="rId18"/>
    <p:sldId id="277" r:id="rId19"/>
    <p:sldId id="278" r:id="rId20"/>
    <p:sldId id="279" r:id="rId21"/>
    <p:sldId id="280" r:id="rId22"/>
    <p:sldId id="281" r:id="rId23"/>
    <p:sldId id="282" r:id="rId24"/>
    <p:sldId id="283" r:id="rId25"/>
    <p:sldId id="284" r:id="rId26"/>
    <p:sldId id="285" r:id="rId27"/>
    <p:sldId id="286" r:id="rId28"/>
    <p:sldId id="287" r:id="rId29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0" d="100"/>
          <a:sy n="70" d="100"/>
        </p:scale>
        <p:origin x="1386" y="7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09601"/>
            <a:ext cx="7772400" cy="4267200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80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953000"/>
            <a:ext cx="6400800" cy="12192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Modifiez le style des sous-titres du masque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9BC2E-8B65-4712-9F6E-0C1BA0250EBC}" type="datetimeFigureOut">
              <a:rPr lang="fr-FR" smtClean="0"/>
              <a:t>04/09/2020</a:t>
            </a:fld>
            <a:endParaRPr lang="fr-FR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0CDEFAA-2CC2-48C7-AB66-31BFDC577813}" type="slidenum">
              <a:rPr lang="fr-FR" smtClean="0"/>
              <a:t>‹N°›</a:t>
            </a:fld>
            <a:endParaRPr lang="fr-FR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9BC2E-8B65-4712-9F6E-0C1BA0250EBC}" type="datetimeFigureOut">
              <a:rPr lang="fr-FR" smtClean="0"/>
              <a:t>04/09/2020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DEFAA-2CC2-48C7-AB66-31BFDC577813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9BC2E-8B65-4712-9F6E-0C1BA0250EBC}" type="datetimeFigureOut">
              <a:rPr lang="fr-FR" smtClean="0"/>
              <a:t>04/09/2020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DEFAA-2CC2-48C7-AB66-31BFDC577813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buFont typeface="Arial" pitchFamily="34" charset="0"/>
              <a:buChar char="•"/>
              <a:defRPr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9BC2E-8B65-4712-9F6E-0C1BA0250EBC}" type="datetimeFigureOut">
              <a:rPr lang="fr-FR" smtClean="0"/>
              <a:t>04/09/2020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DEFAA-2CC2-48C7-AB66-31BFDC577813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371600"/>
            <a:ext cx="7772400" cy="2505075"/>
          </a:xfrm>
        </p:spPr>
        <p:txBody>
          <a:bodyPr anchor="b"/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kern="1200" dirty="0" smtClean="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068763"/>
            <a:ext cx="7772400" cy="1131887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9BC2E-8B65-4712-9F6E-0C1BA0250EBC}" type="datetimeFigureOut">
              <a:rPr lang="fr-FR" smtClean="0"/>
              <a:t>04/09/2020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DEFAA-2CC2-48C7-AB66-31BFDC577813}" type="slidenum">
              <a:rPr lang="fr-FR" smtClean="0"/>
              <a:t>‹N°›</a:t>
            </a:fld>
            <a:endParaRPr lang="fr-FR"/>
          </a:p>
        </p:txBody>
      </p:sp>
      <p:sp>
        <p:nvSpPr>
          <p:cNvPr id="7" name="Oval 6"/>
          <p:cNvSpPr/>
          <p:nvPr/>
        </p:nvSpPr>
        <p:spPr>
          <a:xfrm>
            <a:off x="4495800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695825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296728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9BC2E-8B65-4712-9F6E-0C1BA0250EBC}" type="datetimeFigureOut">
              <a:rPr lang="fr-FR" smtClean="0"/>
              <a:t>04/09/2020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DEFAA-2CC2-48C7-AB66-31BFDC577813}" type="slidenum">
              <a:rPr lang="fr-FR" smtClean="0"/>
              <a:t>‹N°›</a:t>
            </a:fld>
            <a:endParaRPr lang="fr-FR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65760" y="1600200"/>
            <a:ext cx="4041648" cy="4526280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4040188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1600200"/>
            <a:ext cx="4041775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9BC2E-8B65-4712-9F6E-0C1BA0250EBC}" type="datetimeFigureOut">
              <a:rPr lang="fr-FR" smtClean="0"/>
              <a:t>04/09/2020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DEFAA-2CC2-48C7-AB66-31BFDC577813}" type="slidenum">
              <a:rPr lang="fr-FR" smtClean="0"/>
              <a:t>‹N°›</a:t>
            </a:fld>
            <a:endParaRPr lang="fr-FR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457200" y="2212848"/>
            <a:ext cx="4041648" cy="3913632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72584" y="2212848"/>
            <a:ext cx="4041648" cy="3913187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9BC2E-8B65-4712-9F6E-0C1BA0250EBC}" type="datetimeFigureOut">
              <a:rPr lang="fr-FR" smtClean="0"/>
              <a:t>04/09/2020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DEFAA-2CC2-48C7-AB66-31BFDC577813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9BC2E-8B65-4712-9F6E-0C1BA0250EBC}" type="datetimeFigureOut">
              <a:rPr lang="fr-FR" smtClean="0"/>
              <a:t>04/09/2020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DEFAA-2CC2-48C7-AB66-31BFDC577813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07087" y="266700"/>
            <a:ext cx="3008313" cy="209550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>
                <a:effectLst>
                  <a:outerShdw blurRad="50800" dist="25400" dir="5400000" algn="t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137" y="273050"/>
            <a:ext cx="4995863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07087" y="2438400"/>
            <a:ext cx="3008313" cy="3687763"/>
          </a:xfr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9BC2E-8B65-4712-9F6E-0C1BA0250EBC}" type="datetimeFigureOut">
              <a:rPr lang="fr-FR" smtClean="0"/>
              <a:t>04/09/2020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DEFAA-2CC2-48C7-AB66-31BFDC577813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6" y="228600"/>
            <a:ext cx="5711824" cy="89535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08126" y="1143000"/>
            <a:ext cx="6054724" cy="4541044"/>
          </a:xfrm>
          <a:ln w="76200">
            <a:solidFill>
              <a:schemeClr val="bg1"/>
            </a:solidFill>
          </a:ln>
          <a:effectLst>
            <a:outerShdw blurRad="88900" dist="50800" dir="5400000" algn="ctr" rotWithShape="0">
              <a:srgbClr val="000000">
                <a:alpha val="25000"/>
              </a:srgbClr>
            </a:outerShdw>
          </a:effectLst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6" y="5810250"/>
            <a:ext cx="5711824" cy="5334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9BC2E-8B65-4712-9F6E-0C1BA0250EBC}" type="datetimeFigureOut">
              <a:rPr lang="fr-FR" smtClean="0"/>
              <a:t>04/09/2020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DEFAA-2CC2-48C7-AB66-31BFDC577813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363347" y="6356350"/>
            <a:ext cx="2085975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9B89BC2E-8B65-4712-9F6E-0C1BA0250EBC}" type="datetimeFigureOut">
              <a:rPr lang="fr-FR" smtClean="0"/>
              <a:t>04/09/2020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9165" y="6356350"/>
            <a:ext cx="2847975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3278" y="6356350"/>
            <a:ext cx="561975" cy="365125"/>
          </a:xfrm>
          <a:prstGeom prst="rect">
            <a:avLst/>
          </a:prstGeom>
        </p:spPr>
        <p:txBody>
          <a:bodyPr vert="horz" lIns="27432" tIns="45720" rIns="4572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D0CDEFAA-2CC2-48C7-AB66-31BFDC577813}" type="slidenum">
              <a:rPr lang="fr-FR" smtClean="0"/>
              <a:t>‹N°›</a:t>
            </a:fld>
            <a:endParaRPr lang="fr-FR"/>
          </a:p>
        </p:txBody>
      </p:sp>
      <p:sp>
        <p:nvSpPr>
          <p:cNvPr id="7" name="Oval 6"/>
          <p:cNvSpPr/>
          <p:nvPr/>
        </p:nvSpPr>
        <p:spPr>
          <a:xfrm>
            <a:off x="8457760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Oval 7"/>
          <p:cNvSpPr/>
          <p:nvPr/>
        </p:nvSpPr>
        <p:spPr>
          <a:xfrm>
            <a:off x="569119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ctr" defTabSz="914400" rtl="0" eaLnBrk="1" latinLnBrk="0" hangingPunct="1">
        <a:lnSpc>
          <a:spcPts val="5800"/>
        </a:lnSpc>
        <a:spcBef>
          <a:spcPct val="0"/>
        </a:spcBef>
        <a:buNone/>
        <a:defRPr sz="5400" kern="1200">
          <a:solidFill>
            <a:schemeClr val="tx2"/>
          </a:solidFill>
          <a:effectLst>
            <a:outerShdw blurRad="63500" dist="38100" dir="5400000" algn="t" rotWithShape="0">
              <a:prstClr val="black">
                <a:alpha val="25000"/>
              </a:prstClr>
            </a:outerShdw>
          </a:effectLst>
          <a:latin typeface="+mn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jpg"/><Relationship Id="rId7" Type="http://schemas.openxmlformats.org/officeDocument/2006/relationships/image" Target="../media/image11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jpg"/><Relationship Id="rId9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0" y="1628800"/>
            <a:ext cx="9113556" cy="2592288"/>
          </a:xfrm>
        </p:spPr>
        <p:txBody>
          <a:bodyPr>
            <a:noAutofit/>
          </a:bodyPr>
          <a:lstStyle/>
          <a:p>
            <a:r>
              <a:rPr lang="fr-FR" sz="4000" b="1" dirty="0" smtClean="0">
                <a:solidFill>
                  <a:schemeClr val="tx1"/>
                </a:solidFill>
                <a:latin typeface="Tw Cen MT" panose="020B0602020104020603" pitchFamily="34" charset="0"/>
              </a:rPr>
              <a:t>CONCEPTION ET RÉALISATION </a:t>
            </a:r>
            <a:br>
              <a:rPr lang="fr-FR" sz="4000" b="1" dirty="0" smtClean="0">
                <a:solidFill>
                  <a:schemeClr val="tx1"/>
                </a:solidFill>
                <a:latin typeface="Tw Cen MT" panose="020B0602020104020603" pitchFamily="34" charset="0"/>
              </a:rPr>
            </a:br>
            <a:r>
              <a:rPr lang="fr-FR" sz="4000" b="1" dirty="0" smtClean="0">
                <a:solidFill>
                  <a:schemeClr val="tx1"/>
                </a:solidFill>
                <a:latin typeface="Tw Cen MT" panose="020B0602020104020603" pitchFamily="34" charset="0"/>
              </a:rPr>
              <a:t>D’UN SITE WEB E-COMMERCE </a:t>
            </a:r>
            <a:br>
              <a:rPr lang="fr-FR" sz="4000" b="1" dirty="0" smtClean="0">
                <a:solidFill>
                  <a:schemeClr val="tx1"/>
                </a:solidFill>
                <a:latin typeface="Tw Cen MT" panose="020B0602020104020603" pitchFamily="34" charset="0"/>
              </a:rPr>
            </a:br>
            <a:r>
              <a:rPr lang="fr-FR" sz="4000" b="1" dirty="0" smtClean="0">
                <a:solidFill>
                  <a:schemeClr val="tx1"/>
                </a:solidFill>
                <a:latin typeface="Tw Cen MT" panose="020B0602020104020603" pitchFamily="34" charset="0"/>
              </a:rPr>
              <a:t>DE VENTE DE MATÉRIELS INFORMATIQUES </a:t>
            </a:r>
            <a:endParaRPr lang="fr-FR" sz="4000" dirty="0">
              <a:solidFill>
                <a:schemeClr val="tx1"/>
              </a:solidFill>
              <a:latin typeface="Tw Cen MT" panose="020B0602020104020603" pitchFamily="34" charset="0"/>
            </a:endParaRP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79512" y="4221088"/>
            <a:ext cx="8712968" cy="2448272"/>
          </a:xfrm>
        </p:spPr>
        <p:txBody>
          <a:bodyPr>
            <a:normAutofit fontScale="85000" lnSpcReduction="20000"/>
          </a:bodyPr>
          <a:lstStyle/>
          <a:p>
            <a:pPr algn="l"/>
            <a:endParaRPr lang="fr-FR" sz="1600" dirty="0" smtClean="0">
              <a:solidFill>
                <a:schemeClr val="tx1"/>
              </a:solidFill>
              <a:latin typeface="Tw Cen MT" panose="020B0602020104020603" pitchFamily="34" charset="0"/>
            </a:endParaRPr>
          </a:p>
          <a:p>
            <a:endParaRPr lang="fr-FR" sz="1600" dirty="0" smtClean="0">
              <a:solidFill>
                <a:schemeClr val="tx1"/>
              </a:solidFill>
            </a:endParaRPr>
          </a:p>
          <a:p>
            <a:pPr algn="l"/>
            <a:r>
              <a:rPr lang="fr-FR" sz="1600" dirty="0" smtClean="0">
                <a:solidFill>
                  <a:schemeClr val="tx1"/>
                </a:solidFill>
                <a:latin typeface="Tw Cen MT" panose="020B0602020104020603" pitchFamily="34" charset="0"/>
              </a:rPr>
              <a:t>      </a:t>
            </a:r>
            <a:endParaRPr lang="fr-FR" sz="1600" dirty="0" smtClean="0">
              <a:solidFill>
                <a:schemeClr val="tx1"/>
              </a:solidFill>
              <a:latin typeface="Tw Cen MT" panose="020B0602020104020603" pitchFamily="34" charset="0"/>
            </a:endParaRPr>
          </a:p>
          <a:p>
            <a:pPr algn="l"/>
            <a:r>
              <a:rPr lang="fr-FR" sz="1600" dirty="0">
                <a:solidFill>
                  <a:schemeClr val="tx1"/>
                </a:solidFill>
                <a:latin typeface="Tw Cen MT" panose="020B0602020104020603" pitchFamily="34" charset="0"/>
              </a:rPr>
              <a:t>	</a:t>
            </a:r>
            <a:r>
              <a:rPr lang="fr-FR" sz="1600" dirty="0" smtClean="0">
                <a:solidFill>
                  <a:schemeClr val="tx1"/>
                </a:solidFill>
                <a:latin typeface="Tw Cen MT" panose="020B0602020104020603" pitchFamily="34" charset="0"/>
              </a:rPr>
              <a:t>Réalisé </a:t>
            </a:r>
            <a:r>
              <a:rPr lang="fr-FR" sz="1600" dirty="0">
                <a:solidFill>
                  <a:schemeClr val="tx1"/>
                </a:solidFill>
                <a:latin typeface="Tw Cen MT" panose="020B0602020104020603" pitchFamily="34" charset="0"/>
              </a:rPr>
              <a:t>par </a:t>
            </a:r>
            <a:r>
              <a:rPr lang="fr-FR" sz="1600" dirty="0" smtClean="0">
                <a:solidFill>
                  <a:schemeClr val="tx1"/>
                </a:solidFill>
                <a:latin typeface="Tw Cen MT" panose="020B0602020104020603" pitchFamily="34" charset="0"/>
              </a:rPr>
              <a:t>: </a:t>
            </a:r>
            <a:r>
              <a:rPr lang="fr-FR" sz="1600" dirty="0">
                <a:solidFill>
                  <a:schemeClr val="tx1"/>
                </a:solidFill>
                <a:latin typeface="Tw Cen MT" panose="020B0602020104020603" pitchFamily="34" charset="0"/>
              </a:rPr>
              <a:t>HAJAR JMOUHI </a:t>
            </a:r>
          </a:p>
          <a:p>
            <a:pPr algn="l"/>
            <a:r>
              <a:rPr lang="fr-FR" sz="1600" dirty="0">
                <a:solidFill>
                  <a:schemeClr val="tx1"/>
                </a:solidFill>
                <a:latin typeface="Tw Cen MT" panose="020B0602020104020603" pitchFamily="34" charset="0"/>
              </a:rPr>
              <a:t>                 </a:t>
            </a:r>
            <a:r>
              <a:rPr lang="fr-FR" sz="1600" dirty="0" smtClean="0">
                <a:solidFill>
                  <a:schemeClr val="tx1"/>
                </a:solidFill>
                <a:latin typeface="Tw Cen MT" panose="020B0602020104020603" pitchFamily="34" charset="0"/>
              </a:rPr>
              <a:t>		 LATIFA </a:t>
            </a:r>
            <a:r>
              <a:rPr lang="fr-FR" sz="1600" dirty="0">
                <a:solidFill>
                  <a:schemeClr val="tx1"/>
                </a:solidFill>
                <a:latin typeface="Tw Cen MT" panose="020B0602020104020603" pitchFamily="34" charset="0"/>
              </a:rPr>
              <a:t>EL MEKDMI</a:t>
            </a:r>
          </a:p>
          <a:p>
            <a:pPr algn="l"/>
            <a:r>
              <a:rPr lang="fr-FR" sz="1600" dirty="0">
                <a:solidFill>
                  <a:schemeClr val="tx1"/>
                </a:solidFill>
                <a:latin typeface="Tw Cen MT" panose="020B0602020104020603" pitchFamily="34" charset="0"/>
              </a:rPr>
              <a:t>                  </a:t>
            </a:r>
            <a:r>
              <a:rPr lang="fr-FR" sz="1600" dirty="0" smtClean="0">
                <a:solidFill>
                  <a:schemeClr val="tx1"/>
                </a:solidFill>
                <a:latin typeface="Tw Cen MT" panose="020B0602020104020603" pitchFamily="34" charset="0"/>
              </a:rPr>
              <a:t>		 </a:t>
            </a:r>
            <a:r>
              <a:rPr lang="fr-FR" sz="1600" dirty="0">
                <a:solidFill>
                  <a:schemeClr val="tx1"/>
                </a:solidFill>
                <a:latin typeface="Tw Cen MT" panose="020B0602020104020603" pitchFamily="34" charset="0"/>
              </a:rPr>
              <a:t>RANIA </a:t>
            </a:r>
            <a:r>
              <a:rPr lang="fr-FR" sz="1600" dirty="0" smtClean="0">
                <a:solidFill>
                  <a:schemeClr val="tx1"/>
                </a:solidFill>
                <a:latin typeface="Tw Cen MT" panose="020B0602020104020603" pitchFamily="34" charset="0"/>
              </a:rPr>
              <a:t>BAZZI                                                         </a:t>
            </a:r>
            <a:r>
              <a:rPr lang="fr-FR" sz="1600" dirty="0" smtClean="0">
                <a:solidFill>
                  <a:schemeClr val="tx1"/>
                </a:solidFill>
              </a:rPr>
              <a:t>Encadré par: SAID E</a:t>
            </a:r>
            <a:r>
              <a:rPr lang="fr-FR" sz="1600" dirty="0" smtClean="0">
                <a:solidFill>
                  <a:schemeClr val="tx1"/>
                </a:solidFill>
                <a:latin typeface="Tw Cen MT" panose="020B0602020104020603" pitchFamily="34" charset="0"/>
              </a:rPr>
              <a:t>L</a:t>
            </a:r>
            <a:r>
              <a:rPr lang="fr-FR" sz="1600" dirty="0" smtClean="0">
                <a:solidFill>
                  <a:schemeClr val="tx1"/>
                </a:solidFill>
              </a:rPr>
              <a:t> KAFHALI</a:t>
            </a:r>
            <a:endParaRPr lang="fr-FR" sz="1600" dirty="0">
              <a:solidFill>
                <a:schemeClr val="tx1"/>
              </a:solidFill>
            </a:endParaRPr>
          </a:p>
          <a:p>
            <a:pPr algn="l"/>
            <a:endParaRPr lang="fr-FR" sz="1600" dirty="0">
              <a:solidFill>
                <a:schemeClr val="tx1"/>
              </a:solidFill>
              <a:latin typeface="Tw Cen MT" panose="020B0602020104020603" pitchFamily="34" charset="0"/>
            </a:endParaRPr>
          </a:p>
          <a:p>
            <a:r>
              <a:rPr lang="fr-FR" sz="1600" dirty="0" smtClean="0">
                <a:solidFill>
                  <a:schemeClr val="tx1"/>
                </a:solidFill>
                <a:latin typeface="Tw Cen MT" panose="020B0602020104020603" pitchFamily="34" charset="0"/>
              </a:rPr>
              <a:t>                                                                                                                                                                       </a:t>
            </a:r>
            <a:endParaRPr lang="fr-FR" sz="1600" dirty="0">
              <a:solidFill>
                <a:schemeClr val="tx1"/>
              </a:solidFill>
            </a:endParaRPr>
          </a:p>
          <a:p>
            <a:endParaRPr lang="fr-FR" sz="1600" dirty="0" smtClean="0">
              <a:solidFill>
                <a:schemeClr val="tx1"/>
              </a:solidFill>
            </a:endParaRPr>
          </a:p>
          <a:p>
            <a:endParaRPr lang="fr-FR" sz="1600" dirty="0">
              <a:solidFill>
                <a:schemeClr val="tx1"/>
              </a:solidFill>
            </a:endParaRPr>
          </a:p>
          <a:p>
            <a:r>
              <a:rPr lang="fr-FR" sz="1600" dirty="0">
                <a:solidFill>
                  <a:schemeClr val="tx1"/>
                </a:solidFill>
                <a:latin typeface="Tw Cen MT" panose="020B0602020104020603" pitchFamily="34" charset="0"/>
              </a:rPr>
              <a:t> </a:t>
            </a:r>
            <a:r>
              <a:rPr lang="fr-FR" sz="1600" dirty="0" smtClean="0">
                <a:solidFill>
                  <a:schemeClr val="tx1"/>
                </a:solidFill>
                <a:latin typeface="Tw Cen MT" panose="020B0602020104020603" pitchFamily="34" charset="0"/>
              </a:rPr>
              <a:t> </a:t>
            </a:r>
            <a:endParaRPr lang="fr-FR" sz="1600" dirty="0">
              <a:latin typeface="Tw Cen MT" panose="020B0602020104020603" pitchFamily="34" charset="0"/>
            </a:endParaRPr>
          </a:p>
        </p:txBody>
      </p:sp>
      <p:pic>
        <p:nvPicPr>
          <p:cNvPr id="4" name="Image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280" y="116632"/>
            <a:ext cx="1771782" cy="15841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Image 4" descr="C:\Users\isaouabi\Desktop\logo fst rec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16632"/>
            <a:ext cx="1728192" cy="15841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685384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4800" dirty="0">
                <a:solidFill>
                  <a:schemeClr val="tx1"/>
                </a:solidFill>
              </a:rPr>
              <a:t>Démonstration</a:t>
            </a:r>
            <a:endParaRPr lang="fr-FR" dirty="0">
              <a:solidFill>
                <a:schemeClr val="tx1"/>
              </a:solidFill>
            </a:endParaRPr>
          </a:p>
        </p:txBody>
      </p:sp>
      <p:pic>
        <p:nvPicPr>
          <p:cNvPr id="4" name="Picture 2" descr="RÃ©sultat de recherche d'images pour &quot;DÃ©monstration&quot;">
            <a:extLst>
              <a:ext uri="{FF2B5EF4-FFF2-40B4-BE49-F238E27FC236}">
                <a16:creationId xmlns:a16="http://schemas.microsoft.com/office/drawing/2014/main" id="{75643A04-39A2-4589-B9B7-012D7E2DDB5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1916832"/>
            <a:ext cx="6840760" cy="3744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322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16632"/>
            <a:ext cx="9036495" cy="6408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9863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1" y="309281"/>
            <a:ext cx="8784977" cy="6131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1034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16631"/>
            <a:ext cx="8208911" cy="648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7388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260648"/>
            <a:ext cx="8280920" cy="6336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7282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74812"/>
            <a:ext cx="8568952" cy="6137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833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753" y="404664"/>
            <a:ext cx="8232703" cy="6192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688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404664"/>
            <a:ext cx="8352927" cy="5904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922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300037"/>
            <a:ext cx="8352927" cy="625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298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260648"/>
            <a:ext cx="8640960" cy="6120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017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67544" y="116632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fr-FR" sz="3600" b="1" dirty="0" smtClean="0">
                <a:solidFill>
                  <a:schemeClr val="tx1"/>
                </a:solidFill>
                <a:latin typeface="Tw Cen MT" panose="020B0602020104020603" pitchFamily="34" charset="0"/>
              </a:rPr>
              <a:t>PLAN</a:t>
            </a:r>
            <a:r>
              <a:rPr lang="fr-FR" sz="3600" b="1" dirty="0" smtClean="0">
                <a:solidFill>
                  <a:schemeClr val="tx1"/>
                </a:solidFill>
              </a:rPr>
              <a:t>:</a:t>
            </a:r>
            <a:endParaRPr lang="fr-FR" sz="3600" dirty="0">
              <a:solidFill>
                <a:schemeClr val="tx1"/>
              </a:solidFill>
            </a:endParaRPr>
          </a:p>
        </p:txBody>
      </p:sp>
      <p:sp>
        <p:nvSpPr>
          <p:cNvPr id="5" name="Arrow: Chevron 2">
            <a:extLst>
              <a:ext uri="{FF2B5EF4-FFF2-40B4-BE49-F238E27FC236}">
                <a16:creationId xmlns:a16="http://schemas.microsoft.com/office/drawing/2014/main" id="{373ACBB8-99CC-4B4A-B618-C966E34BA7FA}"/>
              </a:ext>
            </a:extLst>
          </p:cNvPr>
          <p:cNvSpPr txBox="1">
            <a:spLocks/>
          </p:cNvSpPr>
          <p:nvPr/>
        </p:nvSpPr>
        <p:spPr>
          <a:xfrm>
            <a:off x="2907397" y="2502360"/>
            <a:ext cx="504056" cy="504056"/>
          </a:xfrm>
          <a:prstGeom prst="chevron">
            <a:avLst/>
          </a:prstGeom>
          <a:solidFill>
            <a:srgbClr val="7030A0"/>
          </a:solidFill>
          <a:ln w="25400" cap="flat" cmpd="sng" algn="ctr">
            <a:solidFill>
              <a:schemeClr val="accent1">
                <a:lumMod val="40000"/>
                <a:lumOff val="60000"/>
              </a:schemeClr>
            </a:solidFill>
            <a:prstDash val="soli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sz="1800" dirty="0"/>
          </a:p>
        </p:txBody>
      </p:sp>
      <p:sp>
        <p:nvSpPr>
          <p:cNvPr id="7" name="Arrow: Chevron 2">
            <a:extLst>
              <a:ext uri="{FF2B5EF4-FFF2-40B4-BE49-F238E27FC236}">
                <a16:creationId xmlns:a16="http://schemas.microsoft.com/office/drawing/2014/main" id="{373ACBB8-99CC-4B4A-B618-C966E34BA7FA}"/>
              </a:ext>
            </a:extLst>
          </p:cNvPr>
          <p:cNvSpPr txBox="1">
            <a:spLocks/>
          </p:cNvSpPr>
          <p:nvPr/>
        </p:nvSpPr>
        <p:spPr>
          <a:xfrm>
            <a:off x="2899806" y="1589495"/>
            <a:ext cx="504056" cy="504056"/>
          </a:xfrm>
          <a:prstGeom prst="chevron">
            <a:avLst/>
          </a:prstGeom>
          <a:solidFill>
            <a:srgbClr val="7030A0"/>
          </a:solidFill>
          <a:ln w="25400" cap="flat" cmpd="sng" algn="ctr">
            <a:solidFill>
              <a:schemeClr val="accent1">
                <a:lumMod val="40000"/>
                <a:lumOff val="60000"/>
              </a:schemeClr>
            </a:solidFill>
            <a:prstDash val="soli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sz="1800" dirty="0"/>
          </a:p>
        </p:txBody>
      </p:sp>
      <p:sp>
        <p:nvSpPr>
          <p:cNvPr id="9" name="Arrow: Chevron 2">
            <a:extLst>
              <a:ext uri="{FF2B5EF4-FFF2-40B4-BE49-F238E27FC236}">
                <a16:creationId xmlns:a16="http://schemas.microsoft.com/office/drawing/2014/main" id="{373ACBB8-99CC-4B4A-B618-C966E34BA7FA}"/>
              </a:ext>
            </a:extLst>
          </p:cNvPr>
          <p:cNvSpPr txBox="1">
            <a:spLocks/>
          </p:cNvSpPr>
          <p:nvPr/>
        </p:nvSpPr>
        <p:spPr>
          <a:xfrm>
            <a:off x="2907397" y="3417386"/>
            <a:ext cx="504056" cy="504056"/>
          </a:xfrm>
          <a:prstGeom prst="chevron">
            <a:avLst/>
          </a:prstGeom>
          <a:solidFill>
            <a:srgbClr val="7030A0"/>
          </a:solidFill>
          <a:ln w="25400" cap="flat" cmpd="sng" algn="ctr">
            <a:solidFill>
              <a:schemeClr val="accent1">
                <a:lumMod val="40000"/>
                <a:lumOff val="60000"/>
              </a:schemeClr>
            </a:solidFill>
            <a:prstDash val="soli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sz="1800" dirty="0"/>
          </a:p>
        </p:txBody>
      </p:sp>
      <p:sp>
        <p:nvSpPr>
          <p:cNvPr id="10" name="Arrow: Chevron 2">
            <a:extLst>
              <a:ext uri="{FF2B5EF4-FFF2-40B4-BE49-F238E27FC236}">
                <a16:creationId xmlns:a16="http://schemas.microsoft.com/office/drawing/2014/main" id="{373ACBB8-99CC-4B4A-B618-C966E34BA7FA}"/>
              </a:ext>
            </a:extLst>
          </p:cNvPr>
          <p:cNvSpPr txBox="1">
            <a:spLocks/>
          </p:cNvSpPr>
          <p:nvPr/>
        </p:nvSpPr>
        <p:spPr>
          <a:xfrm>
            <a:off x="2953453" y="4369112"/>
            <a:ext cx="504056" cy="504056"/>
          </a:xfrm>
          <a:prstGeom prst="chevron">
            <a:avLst/>
          </a:prstGeom>
          <a:solidFill>
            <a:srgbClr val="7030A0"/>
          </a:solidFill>
          <a:ln w="25400" cap="flat" cmpd="sng" algn="ctr">
            <a:solidFill>
              <a:schemeClr val="accent1">
                <a:lumMod val="40000"/>
                <a:lumOff val="60000"/>
              </a:schemeClr>
            </a:solidFill>
            <a:prstDash val="soli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sz="1800" dirty="0"/>
          </a:p>
        </p:txBody>
      </p:sp>
      <p:sp>
        <p:nvSpPr>
          <p:cNvPr id="11" name="Arrow: Chevron 2">
            <a:extLst>
              <a:ext uri="{FF2B5EF4-FFF2-40B4-BE49-F238E27FC236}">
                <a16:creationId xmlns:a16="http://schemas.microsoft.com/office/drawing/2014/main" id="{373ACBB8-99CC-4B4A-B618-C966E34BA7FA}"/>
              </a:ext>
            </a:extLst>
          </p:cNvPr>
          <p:cNvSpPr txBox="1">
            <a:spLocks/>
          </p:cNvSpPr>
          <p:nvPr/>
        </p:nvSpPr>
        <p:spPr>
          <a:xfrm>
            <a:off x="2907398" y="5276678"/>
            <a:ext cx="529314" cy="423548"/>
          </a:xfrm>
          <a:prstGeom prst="chevron">
            <a:avLst>
              <a:gd name="adj" fmla="val 58917"/>
            </a:avLst>
          </a:prstGeom>
          <a:solidFill>
            <a:srgbClr val="7030A0"/>
          </a:solidFill>
          <a:ln w="25400" cap="flat" cmpd="sng" algn="ctr">
            <a:solidFill>
              <a:schemeClr val="accent1">
                <a:lumMod val="40000"/>
                <a:lumOff val="60000"/>
              </a:schemeClr>
            </a:solidFill>
            <a:prstDash val="soli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sz="1800" dirty="0"/>
          </a:p>
        </p:txBody>
      </p:sp>
      <p:sp>
        <p:nvSpPr>
          <p:cNvPr id="12" name="Rectangle 11"/>
          <p:cNvSpPr/>
          <p:nvPr/>
        </p:nvSpPr>
        <p:spPr>
          <a:xfrm>
            <a:off x="3895884" y="1656857"/>
            <a:ext cx="240430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/>
            <a:r>
              <a:rPr lang="fr-FR" sz="2000" dirty="0" smtClean="0">
                <a:latin typeface="Tw Cen MT" panose="020B0602020104020603" pitchFamily="34" charset="0"/>
              </a:rPr>
              <a:t>Introduction</a:t>
            </a:r>
            <a:endParaRPr lang="fr-FR" sz="2000" dirty="0">
              <a:latin typeface="Tw Cen MT" panose="020B0602020104020603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895884" y="2400445"/>
            <a:ext cx="198567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/>
            <a:r>
              <a:rPr lang="fr-FR" altLang="fr-FR" sz="2000" dirty="0" smtClean="0">
                <a:latin typeface="Tw Cen MT" panose="020B0602020104020603" pitchFamily="34" charset="0"/>
              </a:rPr>
              <a:t>Contexte général</a:t>
            </a:r>
            <a:endParaRPr lang="en-US" altLang="fr-FR" sz="2000" dirty="0" smtClean="0">
              <a:latin typeface="Tw Cen MT" panose="020B0602020104020603" pitchFamily="34" charset="0"/>
            </a:endParaRPr>
          </a:p>
          <a:p>
            <a:pPr eaLnBrk="0" hangingPunct="0"/>
            <a:endParaRPr lang="fr-FR" sz="2000" dirty="0">
              <a:latin typeface="Tw Cen MT" panose="020B0602020104020603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764610" y="3401997"/>
            <a:ext cx="507116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/>
            <a:r>
              <a:rPr lang="fr-FR" sz="2000" dirty="0" smtClean="0">
                <a:latin typeface="Tw Cen MT" panose="020B0602020104020603" pitchFamily="34" charset="0"/>
              </a:rPr>
              <a:t>Technologies et outils de développement</a:t>
            </a:r>
          </a:p>
          <a:p>
            <a:pPr eaLnBrk="0" hangingPunct="0"/>
            <a:endParaRPr lang="fr-FR" sz="2000" dirty="0">
              <a:latin typeface="Tw Cen MT" panose="020B0602020104020603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993042" y="4377746"/>
            <a:ext cx="162326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/>
            <a:r>
              <a:rPr lang="fr-FR" sz="2000" dirty="0" smtClean="0">
                <a:latin typeface="Tw Cen MT" panose="020B0602020104020603" pitchFamily="34" charset="0"/>
              </a:rPr>
              <a:t>Démonstration</a:t>
            </a:r>
            <a:endParaRPr lang="fr-FR" sz="2000" dirty="0">
              <a:latin typeface="Tw Cen MT" panose="020B0602020104020603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867749" y="5247753"/>
            <a:ext cx="384446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/>
            <a:r>
              <a:rPr lang="fr-FR" sz="2000" dirty="0" smtClean="0">
                <a:latin typeface="Tw Cen MT" panose="020B0602020104020603" pitchFamily="34" charset="0"/>
              </a:rPr>
              <a:t>Conclusion et perspectives </a:t>
            </a:r>
          </a:p>
          <a:p>
            <a:pPr eaLnBrk="0" hangingPunct="0"/>
            <a:endParaRPr lang="fr-FR" sz="2000" dirty="0">
              <a:latin typeface="Tw Cen MT" panose="020B0602020104020603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869246" y="3078832"/>
            <a:ext cx="255198" cy="6771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/>
            <a:r>
              <a:rPr lang="fr-FR" sz="2000" dirty="0" smtClean="0">
                <a:latin typeface="Tw Cen MT" panose="020B0602020104020603" pitchFamily="34" charset="0"/>
              </a:rPr>
              <a:t> </a:t>
            </a:r>
          </a:p>
          <a:p>
            <a:pPr eaLnBrk="0" hangingPunct="0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1958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9" grpId="0" animBg="1"/>
      <p:bldP spid="10" grpId="0" animBg="1"/>
      <p:bldP spid="11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260648"/>
            <a:ext cx="8496943" cy="6120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285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404664"/>
            <a:ext cx="8712167" cy="5832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324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88640"/>
            <a:ext cx="8064895" cy="5832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076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404664"/>
            <a:ext cx="8640960" cy="5800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79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32656"/>
            <a:ext cx="8568951" cy="6120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727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7659" y="0"/>
            <a:ext cx="50886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591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0455" y="0"/>
            <a:ext cx="35230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181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55576" y="476672"/>
            <a:ext cx="763284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3600" b="1" dirty="0">
                <a:latin typeface="Tw Cen MT" panose="020B0602020104020603" pitchFamily="34" charset="0"/>
              </a:rPr>
              <a:t>Conclusion et perspectives </a:t>
            </a:r>
            <a:br>
              <a:rPr lang="fr-FR" sz="3600" b="1" dirty="0">
                <a:latin typeface="Tw Cen MT" panose="020B0602020104020603" pitchFamily="34" charset="0"/>
              </a:rPr>
            </a:br>
            <a:endParaRPr lang="fr-FR" sz="3600" b="1" dirty="0">
              <a:latin typeface="Tw Cen MT" panose="020B0602020104020603" pitchFamily="34" charset="0"/>
            </a:endParaRPr>
          </a:p>
        </p:txBody>
      </p:sp>
      <p:pic>
        <p:nvPicPr>
          <p:cNvPr id="3" name="Picture 2" descr="Image associÃ©e">
            <a:extLst>
              <a:ext uri="{FF2B5EF4-FFF2-40B4-BE49-F238E27FC236}">
                <a16:creationId xmlns:a16="http://schemas.microsoft.com/office/drawing/2014/main" id="{CC9DC7C7-60EB-475C-A916-C2755E7196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492" y="2060848"/>
            <a:ext cx="8014520" cy="3744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0081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93567" y="2348880"/>
            <a:ext cx="820891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ja-JP" sz="5400" dirty="0">
                <a:latin typeface="Tw Cen MT" panose="020B0602020104020603" pitchFamily="34" charset="0"/>
              </a:rPr>
              <a:t>Merci pour </a:t>
            </a:r>
            <a:r>
              <a:rPr kumimoji="1" lang="en-US" altLang="ja-JP" sz="5400" dirty="0" err="1">
                <a:latin typeface="Tw Cen MT" panose="020B0602020104020603" pitchFamily="34" charset="0"/>
              </a:rPr>
              <a:t>votre</a:t>
            </a:r>
            <a:r>
              <a:rPr kumimoji="1" lang="en-US" altLang="ja-JP" sz="5400" dirty="0">
                <a:latin typeface="Tw Cen MT" panose="020B0602020104020603" pitchFamily="34" charset="0"/>
              </a:rPr>
              <a:t> attention!</a:t>
            </a:r>
            <a:r>
              <a:rPr kumimoji="1" lang="ja-JP" altLang="en-US" sz="5400" dirty="0">
                <a:latin typeface="Tw Cen MT" panose="020B0602020104020603" pitchFamily="34" charset="0"/>
              </a:rPr>
              <a:t/>
            </a:r>
            <a:br>
              <a:rPr kumimoji="1" lang="ja-JP" altLang="en-US" sz="5400" dirty="0">
                <a:latin typeface="Tw Cen MT" panose="020B0602020104020603" pitchFamily="34" charset="0"/>
              </a:rPr>
            </a:br>
            <a:endParaRPr lang="fr-FR" sz="5400" dirty="0"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5706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35527" y="69273"/>
            <a:ext cx="8451273" cy="1127479"/>
          </a:xfrm>
        </p:spPr>
        <p:txBody>
          <a:bodyPr>
            <a:noAutofit/>
          </a:bodyPr>
          <a:lstStyle/>
          <a:p>
            <a:pPr algn="l"/>
            <a:r>
              <a:rPr lang="fr-FR" sz="3600" b="1" dirty="0" smtClean="0">
                <a:solidFill>
                  <a:schemeClr val="tx1"/>
                </a:solidFill>
                <a:latin typeface="Tw Cen MT" panose="020B0602020104020603" pitchFamily="34" charset="0"/>
              </a:rPr>
              <a:t>INTRODUCTION</a:t>
            </a:r>
            <a:endParaRPr lang="fr-FR" sz="3600" dirty="0">
              <a:solidFill>
                <a:schemeClr val="tx1"/>
              </a:solidFill>
              <a:latin typeface="Tw Cen MT" panose="020B0602020104020603" pitchFamily="34" charset="0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67544" y="1124744"/>
            <a:ext cx="8496944" cy="5616624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fr-FR" sz="2400" dirty="0" smtClean="0">
                <a:solidFill>
                  <a:schemeClr val="tx1"/>
                </a:solidFill>
                <a:latin typeface="Tw Cen MT" panose="020B0602020104020603" pitchFamily="34" charset="0"/>
              </a:rPr>
              <a:t>De </a:t>
            </a:r>
            <a:r>
              <a:rPr lang="fr-FR" sz="2400" dirty="0" smtClean="0">
                <a:solidFill>
                  <a:schemeClr val="tx1"/>
                </a:solidFill>
                <a:latin typeface="Tw Cen MT" panose="020B0602020104020603" pitchFamily="34" charset="0"/>
              </a:rPr>
              <a:t>ventes de mains en mains, vers des ventes virtuelles, passent les priorités des opérations de ventes des biens et des services, ce qui nous rend obligés de donner plus d’importance à la vente électronique.</a:t>
            </a:r>
          </a:p>
          <a:p>
            <a:pPr marL="0" indent="0" algn="just">
              <a:buNone/>
            </a:pPr>
            <a:r>
              <a:rPr lang="fr-FR" sz="2400" dirty="0" smtClean="0">
                <a:solidFill>
                  <a:schemeClr val="tx1"/>
                </a:solidFill>
                <a:latin typeface="Tw Cen MT" panose="020B0602020104020603" pitchFamily="34" charset="0"/>
              </a:rPr>
              <a:t>Les sites de vente en ligne représentent un dispositif global fournissant aux clients un pont de passage à l’ensemble des informations, des </a:t>
            </a:r>
            <a:r>
              <a:rPr lang="fr-FR" sz="2400" dirty="0" smtClean="0">
                <a:solidFill>
                  <a:schemeClr val="tx1"/>
                </a:solidFill>
                <a:latin typeface="Tw Cen MT" panose="020B0602020104020603" pitchFamily="34" charset="0"/>
              </a:rPr>
              <a:t>produits </a:t>
            </a:r>
            <a:r>
              <a:rPr lang="fr-FR" sz="2400" dirty="0" smtClean="0">
                <a:solidFill>
                  <a:schemeClr val="tx1"/>
                </a:solidFill>
                <a:latin typeface="Tw Cen MT" panose="020B0602020104020603" pitchFamily="34" charset="0"/>
              </a:rPr>
              <a:t>et des services à partir d’un portail unique en rapport avec son activité.</a:t>
            </a:r>
          </a:p>
          <a:p>
            <a:pPr marL="0" indent="0" algn="just">
              <a:buNone/>
            </a:pPr>
            <a:r>
              <a:rPr lang="fr-FR" sz="2400" dirty="0" smtClean="0">
                <a:solidFill>
                  <a:schemeClr val="tx1"/>
                </a:solidFill>
                <a:latin typeface="Tw Cen MT" panose="020B0602020104020603" pitchFamily="34" charset="0"/>
              </a:rPr>
              <a:t>Ces sites </a:t>
            </a:r>
            <a:r>
              <a:rPr lang="fr-FR" sz="2400" dirty="0" smtClean="0">
                <a:solidFill>
                  <a:schemeClr val="tx1"/>
                </a:solidFill>
                <a:latin typeface="Tw Cen MT" panose="020B0602020104020603" pitchFamily="34" charset="0"/>
              </a:rPr>
              <a:t>permettent </a:t>
            </a:r>
            <a:r>
              <a:rPr lang="fr-FR" sz="2400" dirty="0" smtClean="0">
                <a:solidFill>
                  <a:schemeClr val="tx1"/>
                </a:solidFill>
                <a:latin typeface="Tw Cen MT" panose="020B0602020104020603" pitchFamily="34" charset="0"/>
              </a:rPr>
              <a:t>à la société de profiter de cette espace pour exposer ses produits à une plus large base de clientèle.</a:t>
            </a:r>
          </a:p>
          <a:p>
            <a:pPr marL="0" indent="0" algn="just">
              <a:buNone/>
            </a:pPr>
            <a:endParaRPr lang="fr-FR" sz="2400" dirty="0" smtClean="0">
              <a:solidFill>
                <a:schemeClr val="tx1"/>
              </a:solidFill>
              <a:latin typeface="Tw Cen MT" panose="020B0602020104020603" pitchFamily="34" charset="0"/>
            </a:endParaRPr>
          </a:p>
          <a:p>
            <a:pPr marL="0" indent="0" algn="just">
              <a:buNone/>
            </a:pPr>
            <a:r>
              <a:rPr lang="fr-FR" sz="2400" dirty="0" smtClean="0">
                <a:solidFill>
                  <a:schemeClr val="tx1"/>
                </a:solidFill>
                <a:latin typeface="Tw Cen MT" panose="020B0602020104020603" pitchFamily="34" charset="0"/>
              </a:rPr>
              <a:t>Notre projet est le développement d’un site web e-commerce de vente de matériels informatiques. </a:t>
            </a:r>
          </a:p>
        </p:txBody>
      </p:sp>
    </p:spTree>
    <p:extLst>
      <p:ext uri="{BB962C8B-B14F-4D97-AF65-F5344CB8AC3E}">
        <p14:creationId xmlns:p14="http://schemas.microsoft.com/office/powerpoint/2010/main" val="1188985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fr-FR" altLang="fr-FR" sz="3600" b="1" dirty="0">
                <a:solidFill>
                  <a:schemeClr val="tx1"/>
                </a:solidFill>
                <a:latin typeface="Tw Cen MT" panose="020B0602020104020603" pitchFamily="34" charset="0"/>
              </a:rPr>
              <a:t>Contexte général</a:t>
            </a:r>
            <a:r>
              <a:rPr lang="en-US" altLang="fr-FR" sz="3600" b="1" dirty="0">
                <a:solidFill>
                  <a:schemeClr val="tx1"/>
                </a:solidFill>
                <a:latin typeface="Tw Cen MT" panose="020B0602020104020603" pitchFamily="34" charset="0"/>
              </a:rPr>
              <a:t/>
            </a:r>
            <a:br>
              <a:rPr lang="en-US" altLang="fr-FR" sz="3600" b="1" dirty="0">
                <a:solidFill>
                  <a:schemeClr val="tx1"/>
                </a:solidFill>
                <a:latin typeface="Tw Cen MT" panose="020B0602020104020603" pitchFamily="34" charset="0"/>
              </a:rPr>
            </a:br>
            <a:endParaRPr lang="fr-FR" sz="3600" dirty="0">
              <a:solidFill>
                <a:schemeClr val="tx1"/>
              </a:solidFill>
              <a:latin typeface="Tw Cen MT" panose="020B0602020104020603" pitchFamily="34" charset="0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67544" y="836712"/>
            <a:ext cx="8229600" cy="568863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fr-FR" sz="4000" b="1" i="1" dirty="0" smtClean="0">
              <a:solidFill>
                <a:schemeClr val="tx2">
                  <a:lumMod val="60000"/>
                  <a:lumOff val="40000"/>
                </a:schemeClr>
              </a:solidFill>
              <a:latin typeface="Tw Cen MT" panose="020B0602020104020603" pitchFamily="34" charset="0"/>
            </a:endParaRPr>
          </a:p>
          <a:p>
            <a:pPr marL="0" indent="0" algn="ctr">
              <a:buNone/>
            </a:pPr>
            <a:r>
              <a:rPr lang="fr-FR" sz="4000" b="1" i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Tw Cen MT" panose="020B0602020104020603" pitchFamily="34" charset="0"/>
              </a:rPr>
              <a:t>Présentation</a:t>
            </a:r>
            <a:endParaRPr lang="fr-FR" sz="4000" b="1" i="1" dirty="0" smtClean="0">
              <a:solidFill>
                <a:schemeClr val="tx2">
                  <a:lumMod val="60000"/>
                  <a:lumOff val="40000"/>
                </a:schemeClr>
              </a:solidFill>
              <a:latin typeface="Tw Cen MT" panose="020B0602020104020603" pitchFamily="34" charset="0"/>
            </a:endParaRPr>
          </a:p>
          <a:p>
            <a:pPr marL="0" indent="0" algn="just">
              <a:buNone/>
            </a:pPr>
            <a:endParaRPr lang="fr-FR" dirty="0" smtClean="0">
              <a:solidFill>
                <a:schemeClr val="tx1"/>
              </a:solidFill>
              <a:latin typeface="Tw Cen MT" panose="020B0602020104020603" pitchFamily="34" charset="0"/>
            </a:endParaRPr>
          </a:p>
          <a:p>
            <a:pPr marL="0" indent="0" algn="just">
              <a:buNone/>
            </a:pPr>
            <a:endParaRPr lang="fr-FR" dirty="0">
              <a:solidFill>
                <a:schemeClr val="tx1"/>
              </a:solidFill>
              <a:latin typeface="Tw Cen MT" panose="020B0602020104020603" pitchFamily="34" charset="0"/>
            </a:endParaRPr>
          </a:p>
          <a:p>
            <a:pPr marL="0" indent="0" algn="just">
              <a:buNone/>
            </a:pPr>
            <a:r>
              <a:rPr lang="fr-FR" dirty="0" smtClean="0">
                <a:solidFill>
                  <a:schemeClr val="tx1"/>
                </a:solidFill>
                <a:latin typeface="Tw Cen MT" panose="020B0602020104020603" pitchFamily="34" charset="0"/>
              </a:rPr>
              <a:t>Notre projet consiste </a:t>
            </a:r>
            <a:r>
              <a:rPr lang="fr-FR" dirty="0">
                <a:solidFill>
                  <a:schemeClr val="tx1"/>
                </a:solidFill>
                <a:latin typeface="Tw Cen MT" panose="020B0602020104020603" pitchFamily="34" charset="0"/>
              </a:rPr>
              <a:t>à développer une boutique en ligne pour présenter, commercialiser et livrer nos produits à nos clients, que nous estimons devenir de plus en plus nombreux.</a:t>
            </a:r>
          </a:p>
        </p:txBody>
      </p:sp>
    </p:spTree>
    <p:extLst>
      <p:ext uri="{BB962C8B-B14F-4D97-AF65-F5344CB8AC3E}">
        <p14:creationId xmlns:p14="http://schemas.microsoft.com/office/powerpoint/2010/main" val="4239571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484784"/>
          </a:xfrm>
        </p:spPr>
        <p:txBody>
          <a:bodyPr/>
          <a:lstStyle/>
          <a:p>
            <a:r>
              <a:rPr lang="fr-MA" sz="36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Tw Cen MT" panose="020B0602020104020603" pitchFamily="34" charset="0"/>
              </a:rPr>
              <a:t>Objectifs de l’application</a:t>
            </a:r>
            <a:endParaRPr lang="fr-FR" sz="3600" dirty="0">
              <a:solidFill>
                <a:schemeClr val="tx2">
                  <a:lumMod val="60000"/>
                  <a:lumOff val="40000"/>
                </a:schemeClr>
              </a:solidFill>
              <a:latin typeface="Tw Cen MT" panose="020B0602020104020603" pitchFamily="34" charset="0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2132856"/>
            <a:ext cx="8229600" cy="3993307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fr-FR" dirty="0" smtClean="0">
                <a:solidFill>
                  <a:schemeClr val="tx1"/>
                </a:solidFill>
              </a:rPr>
              <a:t>Une bonne gestion de commandes</a:t>
            </a:r>
          </a:p>
          <a:p>
            <a:pPr marL="0" indent="0">
              <a:buNone/>
            </a:pPr>
            <a:endParaRPr lang="fr-FR" dirty="0" smtClean="0">
              <a:solidFill>
                <a:schemeClr val="tx1"/>
              </a:solidFill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fr-FR" dirty="0">
                <a:solidFill>
                  <a:schemeClr val="tx1"/>
                </a:solidFill>
              </a:rPr>
              <a:t>le suivi des commandes </a:t>
            </a:r>
            <a:r>
              <a:rPr lang="fr-FR" dirty="0" smtClean="0">
                <a:solidFill>
                  <a:schemeClr val="tx1"/>
                </a:solidFill>
              </a:rPr>
              <a:t>effectuée</a:t>
            </a:r>
          </a:p>
          <a:p>
            <a:pPr marL="0" indent="0">
              <a:buNone/>
            </a:pPr>
            <a:endParaRPr lang="fr-FR" dirty="0" smtClean="0">
              <a:solidFill>
                <a:schemeClr val="tx1"/>
              </a:solidFill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fr-FR" dirty="0">
                <a:solidFill>
                  <a:schemeClr val="tx1"/>
                </a:solidFill>
              </a:rPr>
              <a:t>la gestion des payements en </a:t>
            </a:r>
            <a:r>
              <a:rPr lang="fr-FR" dirty="0" smtClean="0">
                <a:solidFill>
                  <a:schemeClr val="tx1"/>
                </a:solidFill>
              </a:rPr>
              <a:t>lignes</a:t>
            </a:r>
          </a:p>
          <a:p>
            <a:pPr marL="0" indent="0">
              <a:buNone/>
            </a:pPr>
            <a:endParaRPr lang="fr-FR" dirty="0" smtClean="0">
              <a:solidFill>
                <a:schemeClr val="tx1"/>
              </a:solidFill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fr-FR" dirty="0" smtClean="0">
                <a:solidFill>
                  <a:schemeClr val="tx1"/>
                </a:solidFill>
              </a:rPr>
              <a:t>le </a:t>
            </a:r>
            <a:r>
              <a:rPr lang="fr-FR" dirty="0">
                <a:solidFill>
                  <a:schemeClr val="tx1"/>
                </a:solidFill>
              </a:rPr>
              <a:t>suivi des livraisons</a:t>
            </a:r>
          </a:p>
        </p:txBody>
      </p:sp>
    </p:spTree>
    <p:extLst>
      <p:ext uri="{BB962C8B-B14F-4D97-AF65-F5344CB8AC3E}">
        <p14:creationId xmlns:p14="http://schemas.microsoft.com/office/powerpoint/2010/main" val="1864874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>
          <a:xfrm>
            <a:off x="539552" y="1772816"/>
            <a:ext cx="8219256" cy="1628800"/>
          </a:xfrm>
        </p:spPr>
        <p:txBody>
          <a:bodyPr/>
          <a:lstStyle/>
          <a:p>
            <a:r>
              <a:rPr lang="fr-FR" sz="8000" b="1" dirty="0">
                <a:solidFill>
                  <a:schemeClr val="tx1"/>
                </a:solidFill>
                <a:latin typeface="Tw Cen MT" panose="020B0602020104020603" pitchFamily="34" charset="0"/>
              </a:rPr>
              <a:t>Conception</a:t>
            </a:r>
            <a:endParaRPr lang="fr-FR" sz="8000" dirty="0">
              <a:solidFill>
                <a:schemeClr val="tx1"/>
              </a:solidFill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6400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404664"/>
            <a:ext cx="8229600" cy="547464"/>
          </a:xfrm>
        </p:spPr>
        <p:txBody>
          <a:bodyPr/>
          <a:lstStyle/>
          <a:p>
            <a:r>
              <a:rPr lang="fr-FR" sz="3600" dirty="0">
                <a:solidFill>
                  <a:schemeClr val="tx2">
                    <a:lumMod val="60000"/>
                    <a:lumOff val="40000"/>
                  </a:schemeClr>
                </a:solidFill>
                <a:latin typeface="Tw Cen MT" panose="020B0602020104020603" pitchFamily="34" charset="0"/>
              </a:rPr>
              <a:t>Diagramme de </a:t>
            </a:r>
            <a:r>
              <a:rPr lang="fr-FR" sz="3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Tw Cen MT" panose="020B0602020104020603" pitchFamily="34" charset="0"/>
              </a:rPr>
              <a:t>classes</a:t>
            </a:r>
            <a:endParaRPr lang="fr-FR" sz="36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4" name="Imag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230" y="1484784"/>
            <a:ext cx="8568952" cy="4896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022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32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Tw Cen MT" panose="020B0602020104020603" pitchFamily="34" charset="0"/>
              </a:rPr>
              <a:t>Diagramme de package</a:t>
            </a:r>
            <a:endParaRPr lang="fr-FR" sz="3200" dirty="0">
              <a:solidFill>
                <a:schemeClr val="tx2">
                  <a:lumMod val="60000"/>
                  <a:lumOff val="40000"/>
                </a:schemeClr>
              </a:solidFill>
              <a:latin typeface="Tw Cen MT" panose="020B0602020104020603" pitchFamily="34" charset="0"/>
            </a:endParaRPr>
          </a:p>
        </p:txBody>
      </p:sp>
      <p:pic>
        <p:nvPicPr>
          <p:cNvPr id="4" name="Espace réservé du contenu 3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600200"/>
            <a:ext cx="8496945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1645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3200" dirty="0">
                <a:solidFill>
                  <a:schemeClr val="tx2">
                    <a:lumMod val="60000"/>
                    <a:lumOff val="40000"/>
                  </a:schemeClr>
                </a:solidFill>
                <a:latin typeface="Tw Cen MT" panose="020B0602020104020603" pitchFamily="34" charset="0"/>
              </a:rPr>
              <a:t>Technologies et outils de développement</a:t>
            </a:r>
            <a:r>
              <a:rPr lang="fr-FR" sz="3200" dirty="0">
                <a:latin typeface="Tw Cen MT" panose="020B0602020104020603" pitchFamily="34" charset="0"/>
              </a:rPr>
              <a:t/>
            </a:r>
            <a:br>
              <a:rPr lang="fr-FR" sz="3200" dirty="0">
                <a:latin typeface="Tw Cen MT" panose="020B0602020104020603" pitchFamily="34" charset="0"/>
              </a:rPr>
            </a:br>
            <a:endParaRPr lang="fr-FR" sz="3200" dirty="0">
              <a:latin typeface="Tw Cen MT" panose="020B0602020104020603" pitchFamily="34" charset="0"/>
            </a:endParaRPr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484784"/>
            <a:ext cx="1694234" cy="1456903"/>
          </a:xfrm>
        </p:spPr>
      </p:pic>
      <p:pic>
        <p:nvPicPr>
          <p:cNvPr id="5" name="Image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792" y="1340768"/>
            <a:ext cx="3168352" cy="1512168"/>
          </a:xfrm>
          <a:prstGeom prst="rect">
            <a:avLst/>
          </a:prstGeom>
        </p:spPr>
      </p:pic>
      <p:pic>
        <p:nvPicPr>
          <p:cNvPr id="6" name="Image 5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169" y="1482489"/>
            <a:ext cx="2736304" cy="1228725"/>
          </a:xfrm>
          <a:prstGeom prst="rect">
            <a:avLst/>
          </a:prstGeom>
        </p:spPr>
      </p:pic>
      <p:pic>
        <p:nvPicPr>
          <p:cNvPr id="7" name="Image 6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779" y="3284984"/>
            <a:ext cx="2709029" cy="1368152"/>
          </a:xfrm>
          <a:prstGeom prst="rect">
            <a:avLst/>
          </a:prstGeom>
        </p:spPr>
      </p:pic>
      <p:pic>
        <p:nvPicPr>
          <p:cNvPr id="9" name="Image 8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6746" y="3283696"/>
            <a:ext cx="2376265" cy="1274921"/>
          </a:xfrm>
          <a:prstGeom prst="rect">
            <a:avLst/>
          </a:prstGeom>
        </p:spPr>
      </p:pic>
      <p:pic>
        <p:nvPicPr>
          <p:cNvPr id="10" name="Image 9"/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9141" y="3236023"/>
            <a:ext cx="3006360" cy="1224136"/>
          </a:xfrm>
          <a:prstGeom prst="rect">
            <a:avLst/>
          </a:prstGeom>
        </p:spPr>
      </p:pic>
      <p:pic>
        <p:nvPicPr>
          <p:cNvPr id="11" name="Image 10"/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4941168"/>
            <a:ext cx="2088232" cy="1781175"/>
          </a:xfrm>
          <a:prstGeom prst="rect">
            <a:avLst/>
          </a:prstGeom>
        </p:spPr>
      </p:pic>
      <p:pic>
        <p:nvPicPr>
          <p:cNvPr id="12" name="Image 11"/>
          <p:cNvPicPr/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6745" y="4941168"/>
            <a:ext cx="2376265" cy="1762125"/>
          </a:xfrm>
          <a:prstGeom prst="rect">
            <a:avLst/>
          </a:prstGeom>
        </p:spPr>
      </p:pic>
      <p:pic>
        <p:nvPicPr>
          <p:cNvPr id="13" name="Image 12"/>
          <p:cNvPicPr/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216" y="4869160"/>
            <a:ext cx="2046858" cy="1728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315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xécutif">
  <a:themeElements>
    <a:clrScheme name="Exécutif">
      <a:dk1>
        <a:sysClr val="windowText" lastClr="000000"/>
      </a:dk1>
      <a:lt1>
        <a:sysClr val="window" lastClr="FFFFFF"/>
      </a:lt1>
      <a:dk2>
        <a:srgbClr val="2F5897"/>
      </a:dk2>
      <a:lt2>
        <a:srgbClr val="E4E9EF"/>
      </a:lt2>
      <a:accent1>
        <a:srgbClr val="6076B4"/>
      </a:accent1>
      <a:accent2>
        <a:srgbClr val="9C5252"/>
      </a:accent2>
      <a:accent3>
        <a:srgbClr val="E68422"/>
      </a:accent3>
      <a:accent4>
        <a:srgbClr val="846648"/>
      </a:accent4>
      <a:accent5>
        <a:srgbClr val="63891F"/>
      </a:accent5>
      <a:accent6>
        <a:srgbClr val="758085"/>
      </a:accent6>
      <a:hlink>
        <a:srgbClr val="3399FF"/>
      </a:hlink>
      <a:folHlink>
        <a:srgbClr val="B2B2B2"/>
      </a:folHlink>
    </a:clrScheme>
    <a:fontScheme name="Exécutif">
      <a:majorFont>
        <a:latin typeface="Century Gothic"/>
        <a:ea typeface=""/>
        <a:cs typeface=""/>
        <a:font script="Jpan" typeface="HGｺﾞｼｯｸM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Exécutif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50000">
              <a:schemeClr val="phClr">
                <a:tint val="80000"/>
                <a:satMod val="250000"/>
              </a:schemeClr>
            </a:gs>
            <a:gs pos="76000">
              <a:schemeClr val="phClr">
                <a:tint val="90000"/>
                <a:shade val="90000"/>
                <a:satMod val="200000"/>
              </a:schemeClr>
            </a:gs>
            <a:gs pos="92000">
              <a:schemeClr val="phClr">
                <a:tint val="90000"/>
                <a:shade val="70000"/>
                <a:satMod val="250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Executive</Template>
  <TotalTime>300</TotalTime>
  <Words>213</Words>
  <Application>Microsoft Office PowerPoint</Application>
  <PresentationFormat>Affichage à l'écran (4:3)</PresentationFormat>
  <Paragraphs>46</Paragraphs>
  <Slides>28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28</vt:i4>
      </vt:variant>
    </vt:vector>
  </HeadingPairs>
  <TitlesOfParts>
    <vt:vector size="36" baseType="lpstr">
      <vt:lpstr>Arial</vt:lpstr>
      <vt:lpstr>Century Gothic</vt:lpstr>
      <vt:lpstr>Courier New</vt:lpstr>
      <vt:lpstr>HGS明朝E</vt:lpstr>
      <vt:lpstr>Palatino Linotype</vt:lpstr>
      <vt:lpstr>Tw Cen MT</vt:lpstr>
      <vt:lpstr>Wingdings</vt:lpstr>
      <vt:lpstr>Exécutif</vt:lpstr>
      <vt:lpstr>CONCEPTION ET RÉALISATION  D’UN SITE WEB E-COMMERCE  DE VENTE DE MATÉRIELS INFORMATIQUES </vt:lpstr>
      <vt:lpstr>PLAN:</vt:lpstr>
      <vt:lpstr>INTRODUCTION</vt:lpstr>
      <vt:lpstr>Contexte général </vt:lpstr>
      <vt:lpstr>Objectifs de l’application</vt:lpstr>
      <vt:lpstr>Conception</vt:lpstr>
      <vt:lpstr>Diagramme de classes</vt:lpstr>
      <vt:lpstr>Diagramme de package</vt:lpstr>
      <vt:lpstr>Technologies et outils de développement </vt:lpstr>
      <vt:lpstr>Démonstration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CONCEPTION ET RÉALISATION D’UN SITE WEB E-COMMERCE DE VENTE DE MATÉRIELS INFORMATIQUES</dc:title>
  <dc:creator>pc</dc:creator>
  <cp:lastModifiedBy>lina mkd</cp:lastModifiedBy>
  <cp:revision>28</cp:revision>
  <dcterms:created xsi:type="dcterms:W3CDTF">2020-09-03T19:58:12Z</dcterms:created>
  <dcterms:modified xsi:type="dcterms:W3CDTF">2020-09-04T10:57:17Z</dcterms:modified>
</cp:coreProperties>
</file>